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1" r:id="rId3"/>
    <p:sldId id="268" r:id="rId4"/>
    <p:sldId id="269" r:id="rId5"/>
    <p:sldId id="267" r:id="rId6"/>
    <p:sldId id="264" r:id="rId7"/>
    <p:sldId id="265" r:id="rId8"/>
    <p:sldId id="266" r:id="rId9"/>
    <p:sldId id="270" r:id="rId10"/>
    <p:sldId id="258" r:id="rId11"/>
    <p:sldId id="260" r:id="rId12"/>
    <p:sldId id="273" r:id="rId13"/>
    <p:sldId id="274" r:id="rId14"/>
    <p:sldId id="271" r:id="rId15"/>
    <p:sldId id="272" r:id="rId16"/>
    <p:sldId id="275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3" autoAdjust="0"/>
    <p:restoredTop sz="94660"/>
  </p:normalViewPr>
  <p:slideViewPr>
    <p:cSldViewPr snapToGrid="0">
      <p:cViewPr varScale="1">
        <p:scale>
          <a:sx n="68" d="100"/>
          <a:sy n="68" d="100"/>
        </p:scale>
        <p:origin x="62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9292F-A37F-4434-9715-0BF26591A613}" type="datetimeFigureOut">
              <a:rPr lang="en-US" smtClean="0"/>
              <a:t>9/21/2016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E13B9-EF45-4583-BD90-9FAF0F433E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7760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9292F-A37F-4434-9715-0BF26591A613}" type="datetimeFigureOut">
              <a:rPr lang="en-US" smtClean="0"/>
              <a:t>9/21/2016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E13B9-EF45-4583-BD90-9FAF0F433E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3372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9292F-A37F-4434-9715-0BF26591A613}" type="datetimeFigureOut">
              <a:rPr lang="en-US" smtClean="0"/>
              <a:t>9/21/2016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E13B9-EF45-4583-BD90-9FAF0F433E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1741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9292F-A37F-4434-9715-0BF26591A613}" type="datetimeFigureOut">
              <a:rPr lang="en-US" smtClean="0"/>
              <a:t>9/21/2016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E13B9-EF45-4583-BD90-9FAF0F433E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8922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9292F-A37F-4434-9715-0BF26591A613}" type="datetimeFigureOut">
              <a:rPr lang="en-US" smtClean="0"/>
              <a:t>9/21/2016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E13B9-EF45-4583-BD90-9FAF0F433E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6834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9292F-A37F-4434-9715-0BF26591A613}" type="datetimeFigureOut">
              <a:rPr lang="en-US" smtClean="0"/>
              <a:t>9/21/2016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E13B9-EF45-4583-BD90-9FAF0F433E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988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9292F-A37F-4434-9715-0BF26591A613}" type="datetimeFigureOut">
              <a:rPr lang="en-US" smtClean="0"/>
              <a:t>9/21/2016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E13B9-EF45-4583-BD90-9FAF0F433E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1224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9292F-A37F-4434-9715-0BF26591A613}" type="datetimeFigureOut">
              <a:rPr lang="en-US" smtClean="0"/>
              <a:t>9/21/2016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E13B9-EF45-4583-BD90-9FAF0F433E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953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9292F-A37F-4434-9715-0BF26591A613}" type="datetimeFigureOut">
              <a:rPr lang="en-US" smtClean="0"/>
              <a:t>9/21/2016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E13B9-EF45-4583-BD90-9FAF0F433E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5972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9292F-A37F-4434-9715-0BF26591A613}" type="datetimeFigureOut">
              <a:rPr lang="en-US" smtClean="0"/>
              <a:t>9/21/2016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E13B9-EF45-4583-BD90-9FAF0F433E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620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9292F-A37F-4434-9715-0BF26591A613}" type="datetimeFigureOut">
              <a:rPr lang="en-US" smtClean="0"/>
              <a:t>9/21/2016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E13B9-EF45-4583-BD90-9FAF0F433E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828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E9292F-A37F-4434-9715-0BF26591A613}" type="datetimeFigureOut">
              <a:rPr lang="en-US" smtClean="0"/>
              <a:t>9/21/2016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4E13B9-EF45-4583-BD90-9FAF0F433E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8887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40643" y="334354"/>
            <a:ext cx="10180948" cy="51090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36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Agua, bosques y biodiversidad, </a:t>
            </a:r>
          </a:p>
          <a:p>
            <a:pPr algn="ctr"/>
            <a:r>
              <a:rPr lang="es-MX" sz="36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sinergias para su legislación efectiva</a:t>
            </a:r>
          </a:p>
          <a:p>
            <a:endParaRPr lang="es-MX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s-MX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s-MX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/>
            <a:r>
              <a:rPr lang="es-MX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Juan E. Bezaury Creel</a:t>
            </a:r>
          </a:p>
          <a:p>
            <a:pPr algn="r"/>
            <a:r>
              <a:rPr lang="es-MX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Nature Conservancy</a:t>
            </a:r>
          </a:p>
          <a:p>
            <a:endParaRPr lang="es-MX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s-MX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s-MX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s-MX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s-MX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s-MX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r>
              <a:rPr lang="es-MX" sz="28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Foro Agua, Bosques y Biodiversidad</a:t>
            </a:r>
          </a:p>
          <a:p>
            <a:pPr algn="ctr"/>
            <a:r>
              <a:rPr lang="es-MX" sz="28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21 de septiembre 2016</a:t>
            </a:r>
            <a:endParaRPr lang="en-US" sz="28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0757" y="5637257"/>
            <a:ext cx="9920630" cy="122074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385" y="5674964"/>
            <a:ext cx="1417013" cy="118142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7501" y="2982380"/>
            <a:ext cx="2359109" cy="1179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22433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3315" y="0"/>
            <a:ext cx="1029407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LEY GENERAL DE DESARROLLO FORESTAL SUSTENTABLE</a:t>
            </a:r>
          </a:p>
          <a:p>
            <a:endParaRPr lang="es-MX" sz="24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MX" sz="2400" b="1" dirty="0">
                <a:latin typeface="Arial" panose="020B0604020202020204" pitchFamily="34" charset="0"/>
                <a:cs typeface="Arial" panose="020B0604020202020204" pitchFamily="34" charset="0"/>
              </a:rPr>
              <a:t>ARTICULO 7. </a:t>
            </a:r>
            <a:r>
              <a:rPr lang="es-MX" sz="2400" dirty="0">
                <a:latin typeface="Arial" panose="020B0604020202020204" pitchFamily="34" charset="0"/>
                <a:cs typeface="Arial" panose="020B0604020202020204" pitchFamily="34" charset="0"/>
              </a:rPr>
              <a:t>Para los efectos de esta Ley se entenderá por:</a:t>
            </a:r>
          </a:p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…. </a:t>
            </a:r>
          </a:p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II. Areas de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Protección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Forestal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Comprende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los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espacios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forestales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o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boscosos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colindantes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a la </a:t>
            </a:r>
            <a:r>
              <a:rPr lang="es-MX" sz="2400" dirty="0">
                <a:latin typeface="Arial" panose="020B0604020202020204" pitchFamily="34" charset="0"/>
                <a:cs typeface="Arial" panose="020B0604020202020204" pitchFamily="34" charset="0"/>
              </a:rPr>
              <a:t>zona federal y de influencia de nacimientos, corrientes, cursos y cuerpos de agua, o la faja de terreno inmediata a los cuerpos de propiedad particular, en la extensión que en cada caso fije la autoridad, de acuerdo con el reglamento de esta Ley;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09047" y="3850277"/>
            <a:ext cx="1088324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ARTICULO 129. </a:t>
            </a:r>
            <a:r>
              <a:rPr lang="es-MX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 fines de </a:t>
            </a:r>
            <a:r>
              <a:rPr lang="es-MX" sz="2400" b="1" dirty="0">
                <a:latin typeface="Arial" panose="020B0604020202020204" pitchFamily="34" charset="0"/>
                <a:cs typeface="Arial" panose="020B0604020202020204" pitchFamily="34" charset="0"/>
              </a:rPr>
              <a:t>restauración y conservación</a:t>
            </a:r>
            <a:r>
              <a:rPr lang="es-MX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la Secretaría, escuchando la opinión técnica de los Consejos y de la Comisión Nacional del Agua, </a:t>
            </a:r>
            <a:r>
              <a:rPr lang="es-MX" sz="2400" b="1" dirty="0">
                <a:latin typeface="Arial" panose="020B0604020202020204" pitchFamily="34" charset="0"/>
                <a:cs typeface="Arial" panose="020B0604020202020204" pitchFamily="34" charset="0"/>
              </a:rPr>
              <a:t>declarará</a:t>
            </a:r>
            <a:r>
              <a:rPr lang="es-MX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áreas de protección en aquellas franjas, riberas de los ríos, quebradas, arroyos permanentes, riberas de los lagos y embalses naturales, riberas de los lagos o embalses artificiales construidos por el Estado y sus instituciones, </a:t>
            </a:r>
            <a:r>
              <a:rPr lang="es-MX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áreas de recarga </a:t>
            </a:r>
            <a:r>
              <a:rPr lang="es-MX" sz="2400" u="sng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 los mantos acuíferos</a:t>
            </a:r>
            <a:r>
              <a:rPr lang="es-MX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con los límites, extensiones, ubicaciones y requerimientos pertinentes, sobre la 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base de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criterios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indicadores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la </a:t>
            </a: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Norma </a:t>
            </a:r>
            <a:r>
              <a:rPr lang="en-US" sz="2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Oficial</a:t>
            </a: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Mexicana.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46867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94906" y="548413"/>
            <a:ext cx="1088324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ARTICULO 129. </a:t>
            </a:r>
            <a:r>
              <a:rPr lang="es-MX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…</a:t>
            </a:r>
            <a:endParaRPr lang="en-US" sz="24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MX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MX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todos los casos, los propietarios, poseedores, usufructuarios o usuarios de los predios correspondientes, deberán ser escuchados previamente.</a:t>
            </a:r>
          </a:p>
          <a:p>
            <a:endParaRPr lang="es-MX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MX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Los predios que se encuentren dentro de estas áreas de protección, se consideran que están dedicados a una función de interés público. En caso de que dichas áreas se encuentren deforestadas, independientemente del régimen jurídico a que se encuentren sujetas, éstas deberán ser restauradas</a:t>
            </a:r>
          </a:p>
          <a:p>
            <a:r>
              <a:rPr lang="es-MX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mediante la ejecución de programas especiales. Para tal efecto, la Comisión en atención a la solicitud de los interesados coordinará la elaboración de</a:t>
            </a:r>
          </a:p>
          <a:p>
            <a:r>
              <a:rPr lang="es-MX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los estudios técnicos pertinentes con la participación de los gobiernos estatales, municipales y dependencias o entidades públicas, así como de los propietarios y poseedores, y propondrá a la Secretaría la emisión de la declaratoria respectiva.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76146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84461" y="211804"/>
            <a:ext cx="11038788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Dos opciones para el establecimiento de las áreas de protección forestal (APF): sobre la 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base de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criterios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indicadores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la </a:t>
            </a: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Norma </a:t>
            </a:r>
            <a:r>
              <a:rPr lang="en-US" sz="2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Oficial</a:t>
            </a: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Mexicana.</a:t>
            </a:r>
          </a:p>
          <a:p>
            <a:endParaRPr lang="es-MX" sz="24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MX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Opción Genérica:</a:t>
            </a:r>
          </a:p>
          <a:p>
            <a:endParaRPr lang="es-MX" sz="24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través de una Norma Oficial Mexicana?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 establecimiento directo en la propia Ley?</a:t>
            </a:r>
          </a:p>
          <a:p>
            <a:endParaRPr lang="es-MX" sz="24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MX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Opciones específicas:</a:t>
            </a:r>
          </a:p>
          <a:p>
            <a:endParaRPr lang="es-MX" sz="24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MX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Emisión de una Declaratoria </a:t>
            </a:r>
            <a:r>
              <a:rPr lang="es-MX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 nuevas áreas de protección forestal mediante Acuerdo Secretarial.</a:t>
            </a:r>
          </a:p>
          <a:p>
            <a:endParaRPr lang="es-MX" sz="24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MX" sz="2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Recategorización</a:t>
            </a:r>
            <a:r>
              <a:rPr lang="es-MX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s-MX" sz="2400" dirty="0">
                <a:solidFill>
                  <a:srgbClr val="000000"/>
                </a:solidFill>
                <a:latin typeface="Arial" panose="020B0604020202020204" pitchFamily="34" charset="0"/>
              </a:rPr>
              <a:t>reservas forestales, reservas forestales nacionales, zonas protectoras forestales, zonas de restauración y propagación forestal y las zonas de protección de ríos, manantiales, depósitos y en general, fuentes para el abastecimiento de agua para el servicio de las poblaciones existentes.</a:t>
            </a:r>
            <a:endParaRPr lang="es-MX" sz="24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421767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1913" y="669302"/>
            <a:ext cx="11547835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800" b="1" dirty="0"/>
              <a:t>LEY GENERAL DEL EQUILIBRIO ECOLÓGICO Y LA PROTECCIÓN AL AMBIENTE </a:t>
            </a:r>
            <a:endParaRPr lang="es-MX" sz="2800" b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es-MX" sz="2400" b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es-MX" sz="2400" b="1" dirty="0">
                <a:solidFill>
                  <a:srgbClr val="000000"/>
                </a:solidFill>
                <a:latin typeface="Arial" panose="020B0604020202020204" pitchFamily="34" charset="0"/>
              </a:rPr>
              <a:t>Transitorios</a:t>
            </a:r>
          </a:p>
          <a:p>
            <a:endParaRPr lang="es-MX" sz="2400" b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es-MX" sz="2400" b="1" dirty="0">
                <a:solidFill>
                  <a:srgbClr val="000000"/>
                </a:solidFill>
                <a:latin typeface="Arial" panose="020B0604020202020204" pitchFamily="34" charset="0"/>
              </a:rPr>
              <a:t>ARTÍCULO SÉPTIMO.- </a:t>
            </a:r>
            <a:r>
              <a:rPr lang="es-MX" sz="2400" dirty="0">
                <a:solidFill>
                  <a:srgbClr val="000000"/>
                </a:solidFill>
                <a:latin typeface="Arial" panose="020B0604020202020204" pitchFamily="34" charset="0"/>
              </a:rPr>
              <a:t>La Secretaría, mediante acuerdo que se publicará en el </a:t>
            </a:r>
            <a:r>
              <a:rPr lang="es-MX" sz="2400" b="1" dirty="0">
                <a:solidFill>
                  <a:srgbClr val="000000"/>
                </a:solidFill>
                <a:latin typeface="Arial" panose="020B0604020202020204" pitchFamily="34" charset="0"/>
              </a:rPr>
              <a:t>Diario Oficial de la Federación</a:t>
            </a:r>
            <a:r>
              <a:rPr lang="es-MX" sz="2400" dirty="0">
                <a:solidFill>
                  <a:srgbClr val="000000"/>
                </a:solidFill>
                <a:latin typeface="Arial" panose="020B0604020202020204" pitchFamily="34" charset="0"/>
              </a:rPr>
              <a:t>, deberá determinar la categoría de área natural protegida que, conforme a lo dispuesto en este Decreto, corresponderá a las áreas o zonas que hayan sido establecidas con anterioridad a la entrada en vigor del mismo, con la finalidad de cumplir alguno o algunos de los propósitos establecidos en el artículo 45 de la Ley General del Equilibrio Ecológico y la Protección al Ambiente, o cuya caracterización sea análoga o similar a la descripción de alguna de las áreas naturales protegidas de competencia federal previstas en el artículo 46 de dicho ordenamiento.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591821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1913" y="160255"/>
            <a:ext cx="11547835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400" b="1" dirty="0">
                <a:solidFill>
                  <a:srgbClr val="000000"/>
                </a:solidFill>
                <a:latin typeface="Arial" panose="020B0604020202020204" pitchFamily="34" charset="0"/>
              </a:rPr>
              <a:t>ARTÍCULO OCTAVO.- </a:t>
            </a:r>
            <a:r>
              <a:rPr lang="es-MX" sz="2400" dirty="0">
                <a:solidFill>
                  <a:srgbClr val="000000"/>
                </a:solidFill>
                <a:latin typeface="Arial" panose="020B0604020202020204" pitchFamily="34" charset="0"/>
              </a:rPr>
              <a:t>Tratándose de las reservas forestales, reservas forestales nacionales, zonas protectoras forestales, zonas de restauración y propagación forestal y las zonas de protección de ríos, manantiales, depósitos y en general, fuentes para el abastecimiento de agua para el servicio de las poblaciones, la Secretaría deberá realizar los estudios y análisis que sean necesarios para determinar si las condiciones que dieron lugar a su establecimiento no se han modificado y si los propósitos previstos en el instrumento mediante el cual se declaró su constitución, corresponde a los objetivos y características señalados en </a:t>
            </a:r>
            <a:r>
              <a:rPr lang="es-MX" sz="2400" u="sng" dirty="0">
                <a:solidFill>
                  <a:srgbClr val="000000"/>
                </a:solidFill>
                <a:latin typeface="Arial" panose="020B0604020202020204" pitchFamily="34" charset="0"/>
              </a:rPr>
              <a:t>los artículos 45 y 53 de la Ley General del Equilibrio Ecológico y la Protección al Ambiente. </a:t>
            </a:r>
          </a:p>
          <a:p>
            <a:endParaRPr lang="es-MX" sz="24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es-MX" sz="2400" dirty="0">
                <a:solidFill>
                  <a:srgbClr val="000000"/>
                </a:solidFill>
                <a:latin typeface="Arial" panose="020B0604020202020204" pitchFamily="34" charset="0"/>
              </a:rPr>
              <a:t>En caso de que conforme a los estudios y análisis que se lleven a cabo, sea necesario modificar los decretos mediante los cuales se declaran las áreas y zonas anteriormente señaladas, la Secretaría deberá promover ante </a:t>
            </a:r>
            <a:r>
              <a:rPr lang="es-MX" sz="2400" u="sng" dirty="0">
                <a:solidFill>
                  <a:srgbClr val="000000"/>
                </a:solidFill>
                <a:latin typeface="Arial" panose="020B0604020202020204" pitchFamily="34" charset="0"/>
              </a:rPr>
              <a:t>el Ejecutivo Federal la expedición del decreto</a:t>
            </a:r>
            <a:r>
              <a:rPr lang="es-MX" sz="2400" dirty="0">
                <a:solidFill>
                  <a:srgbClr val="000000"/>
                </a:solidFill>
                <a:latin typeface="Arial" panose="020B0604020202020204" pitchFamily="34" charset="0"/>
              </a:rPr>
              <a:t> que corresponda, previa opinión favorable </a:t>
            </a:r>
            <a:r>
              <a:rPr lang="es-MX" sz="2400" u="sng" dirty="0">
                <a:solidFill>
                  <a:srgbClr val="000000"/>
                </a:solidFill>
                <a:latin typeface="Arial" panose="020B0604020202020204" pitchFamily="34" charset="0"/>
              </a:rPr>
              <a:t>del Consejo Nacional de Áreas Naturales Protegidas. </a:t>
            </a:r>
          </a:p>
          <a:p>
            <a:endParaRPr lang="es-MX" sz="2400" u="sng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es-MX" sz="2400" u="sng" dirty="0">
                <a:solidFill>
                  <a:srgbClr val="000000"/>
                </a:solidFill>
                <a:latin typeface="Arial" panose="020B0604020202020204" pitchFamily="34" charset="0"/>
              </a:rPr>
              <a:t>Tratamiento vedas????</a:t>
            </a:r>
            <a:endParaRPr lang="en-US" sz="2400" u="sng" dirty="0"/>
          </a:p>
        </p:txBody>
      </p:sp>
    </p:spTree>
    <p:extLst>
      <p:ext uri="{BB962C8B-B14F-4D97-AF65-F5344CB8AC3E}">
        <p14:creationId xmlns:p14="http://schemas.microsoft.com/office/powerpoint/2010/main" val="13049294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27901" y="-9"/>
            <a:ext cx="11283885" cy="698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dirty="0">
                <a:latin typeface="Arial" panose="020B0604020202020204" pitchFamily="34" charset="0"/>
                <a:cs typeface="Arial" panose="020B0604020202020204" pitchFamily="34" charset="0"/>
              </a:rPr>
              <a:t>La ley o en su caso su reglamento deberán definir claramente cuando menos:</a:t>
            </a:r>
          </a:p>
          <a:p>
            <a:endParaRPr lang="es-MX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es-MX" sz="2800" dirty="0">
                <a:latin typeface="Arial" panose="020B0604020202020204" pitchFamily="34" charset="0"/>
                <a:cs typeface="Arial" panose="020B0604020202020204" pitchFamily="34" charset="0"/>
              </a:rPr>
              <a:t>El objeto para establecimiento de las áreas de protección forestal, que justifique su utilidad pública. </a:t>
            </a:r>
          </a:p>
          <a:p>
            <a:pPr marL="285750" indent="-285750">
              <a:buFontTx/>
              <a:buChar char="-"/>
            </a:pPr>
            <a:r>
              <a:rPr lang="es-MX" sz="2800" dirty="0">
                <a:latin typeface="Arial" panose="020B0604020202020204" pitchFamily="34" charset="0"/>
                <a:cs typeface="Arial" panose="020B0604020202020204" pitchFamily="34" charset="0"/>
              </a:rPr>
              <a:t>Los procedimientos a seguir para su establecimiento.</a:t>
            </a:r>
          </a:p>
          <a:p>
            <a:pPr marL="285750" indent="-285750">
              <a:buFontTx/>
              <a:buChar char="-"/>
            </a:pPr>
            <a:r>
              <a:rPr lang="es-MX" sz="2800" dirty="0">
                <a:latin typeface="Arial" panose="020B0604020202020204" pitchFamily="34" charset="0"/>
                <a:cs typeface="Arial" panose="020B0604020202020204" pitchFamily="34" charset="0"/>
              </a:rPr>
              <a:t>Su estructura de gobernanza y administración.</a:t>
            </a:r>
          </a:p>
          <a:p>
            <a:pPr marL="285750" indent="-285750">
              <a:buFontTx/>
              <a:buChar char="-"/>
            </a:pPr>
            <a:r>
              <a:rPr lang="es-MX" sz="2800" dirty="0">
                <a:latin typeface="Arial" panose="020B0604020202020204" pitchFamily="34" charset="0"/>
                <a:cs typeface="Arial" panose="020B0604020202020204" pitchFamily="34" charset="0"/>
              </a:rPr>
              <a:t>Los mecanismos de participación social.</a:t>
            </a:r>
          </a:p>
          <a:p>
            <a:pPr marL="285750" indent="-285750">
              <a:buFontTx/>
              <a:buChar char="-"/>
            </a:pPr>
            <a:r>
              <a:rPr lang="es-MX" sz="2800" dirty="0">
                <a:latin typeface="Arial" panose="020B0604020202020204" pitchFamily="34" charset="0"/>
                <a:cs typeface="Arial" panose="020B0604020202020204" pitchFamily="34" charset="0"/>
              </a:rPr>
              <a:t>Los programas de protección forestal y aprovechamiento sustentable.</a:t>
            </a:r>
          </a:p>
          <a:p>
            <a:pPr marL="285750" indent="-285750">
              <a:buFontTx/>
              <a:buChar char="-"/>
            </a:pPr>
            <a:r>
              <a:rPr lang="es-MX" sz="2800" dirty="0">
                <a:latin typeface="Arial" panose="020B0604020202020204" pitchFamily="34" charset="0"/>
                <a:cs typeface="Arial" panose="020B0604020202020204" pitchFamily="34" charset="0"/>
              </a:rPr>
              <a:t>Los incentivos para el mantenimiento de sus funciones (pago por servicios ambientales y otros programas de subsidios forestales, etc.).</a:t>
            </a:r>
          </a:p>
          <a:p>
            <a:pPr marL="285750" indent="-285750">
              <a:buFontTx/>
              <a:buChar char="-"/>
            </a:pPr>
            <a:r>
              <a:rPr lang="es-MX" sz="2800" dirty="0">
                <a:latin typeface="Arial" panose="020B0604020202020204" pitchFamily="34" charset="0"/>
                <a:cs typeface="Arial" panose="020B0604020202020204" pitchFamily="34" charset="0"/>
              </a:rPr>
              <a:t>Los instrumentos económicos para el mantenimiento de sus funciones (adquisición de productos forestales por el sector público federal y estatales, etc.)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08863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40404" y="4270343"/>
            <a:ext cx="73623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5400" b="1" dirty="0"/>
              <a:t>Gracias por su atención</a:t>
            </a:r>
            <a:endParaRPr lang="en-US" sz="5400" b="1" dirty="0"/>
          </a:p>
        </p:txBody>
      </p:sp>
    </p:spTree>
    <p:extLst>
      <p:ext uri="{BB962C8B-B14F-4D97-AF65-F5344CB8AC3E}">
        <p14:creationId xmlns:p14="http://schemas.microsoft.com/office/powerpoint/2010/main" val="2517644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Magnetic Disk 1"/>
          <p:cNvSpPr/>
          <p:nvPr/>
        </p:nvSpPr>
        <p:spPr>
          <a:xfrm>
            <a:off x="1357460" y="1762812"/>
            <a:ext cx="2469822" cy="4034673"/>
          </a:xfrm>
          <a:prstGeom prst="flowChartMagneticDisk">
            <a:avLst/>
          </a:prstGeom>
          <a:solidFill>
            <a:schemeClr val="accent6">
              <a:lumMod val="60000"/>
              <a:lumOff val="40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lowchart: Magnetic Disk 2"/>
          <p:cNvSpPr/>
          <p:nvPr/>
        </p:nvSpPr>
        <p:spPr>
          <a:xfrm>
            <a:off x="4879943" y="1772239"/>
            <a:ext cx="2469822" cy="4034673"/>
          </a:xfrm>
          <a:prstGeom prst="flowChartMagneticDisk">
            <a:avLst/>
          </a:prstGeom>
          <a:solidFill>
            <a:schemeClr val="accent5">
              <a:lumMod val="40000"/>
              <a:lumOff val="60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Flowchart: Magnetic Disk 3"/>
          <p:cNvSpPr/>
          <p:nvPr/>
        </p:nvSpPr>
        <p:spPr>
          <a:xfrm>
            <a:off x="8402426" y="1762812"/>
            <a:ext cx="2469822" cy="4034673"/>
          </a:xfrm>
          <a:prstGeom prst="flowChartMagneticDisk">
            <a:avLst/>
          </a:prstGeom>
          <a:solidFill>
            <a:schemeClr val="accent4">
              <a:lumMod val="40000"/>
              <a:lumOff val="60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725105" y="2177592"/>
            <a:ext cx="17628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>
                <a:latin typeface="Arial" panose="020B0604020202020204" pitchFamily="34" charset="0"/>
                <a:cs typeface="Arial" panose="020B0604020202020204" pitchFamily="34" charset="0"/>
              </a:rPr>
              <a:t>BOSQUES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33447" y="2229314"/>
            <a:ext cx="17628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>
                <a:latin typeface="Arial" panose="020B0604020202020204" pitchFamily="34" charset="0"/>
                <a:cs typeface="Arial" panose="020B0604020202020204" pitchFamily="34" charset="0"/>
              </a:rPr>
              <a:t>AGUA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345864" y="2229315"/>
            <a:ext cx="27023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>
                <a:latin typeface="Arial" panose="020B0604020202020204" pitchFamily="34" charset="0"/>
                <a:cs typeface="Arial" panose="020B0604020202020204" pitchFamily="34" charset="0"/>
              </a:rPr>
              <a:t>BIODIVERSIDAD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25105" y="3459637"/>
            <a:ext cx="176281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>Ley General de Desarrollo Forestal Sustentable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233447" y="3619889"/>
            <a:ext cx="176281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>Ley  de Aguas Nacionales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25105" y="3472371"/>
            <a:ext cx="176281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>Ley General de Desarrollo Forestal Sustentable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289301" y="3305994"/>
            <a:ext cx="270234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>Leyes generales: Equilibro Ecológico y Protección al Ambiente,</a:t>
            </a:r>
          </a:p>
          <a:p>
            <a:pPr algn="ctr"/>
            <a:r>
              <a:rPr 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>Vida Silvestre, Pesca y Acuacultura  Sustentables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Left-Right Arrow 11"/>
          <p:cNvSpPr/>
          <p:nvPr/>
        </p:nvSpPr>
        <p:spPr>
          <a:xfrm>
            <a:off x="117567" y="2703714"/>
            <a:ext cx="11986450" cy="2092098"/>
          </a:xfrm>
          <a:prstGeom prst="leftRightArrow">
            <a:avLst/>
          </a:prstGeom>
          <a:solidFill>
            <a:schemeClr val="accent1">
              <a:alpha val="6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7987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/>
      <p:bldP spid="6" grpId="0"/>
      <p:bldP spid="7" grpId="0"/>
      <p:bldP spid="9" grpId="0"/>
      <p:bldP spid="10" grpId="0"/>
      <p:bldP spid="11" grpId="0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7519" y="0"/>
            <a:ext cx="1025106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91045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422"/>
            <a:ext cx="12189025" cy="6888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39126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46754" y="307013"/>
            <a:ext cx="11048214" cy="670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 </a:t>
            </a:r>
            <a:r>
              <a:rPr lang="es-MX" sz="3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escasez de agua </a:t>
            </a:r>
            <a:r>
              <a:rPr lang="es-MX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y su agudización previsible en amplias regiones del territorio nacional es uno de los principales retos de la gestión hídrica nacional. </a:t>
            </a:r>
          </a:p>
          <a:p>
            <a:endParaRPr lang="es-MX" sz="3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s-MX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Un componente central de la solución de este problema, es la </a:t>
            </a:r>
            <a:r>
              <a:rPr lang="es-MX" sz="3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protección de sistemas naturales </a:t>
            </a:r>
            <a:r>
              <a:rPr lang="es-MX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que desempeñan funciones insustituibles de abastecimiento de aguas superficiales y subterráneas.</a:t>
            </a:r>
          </a:p>
          <a:p>
            <a:endParaRPr lang="es-MX" sz="3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s-MX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 bien la actual Ley de Aguas Nacionales incorpora conceptos útiles para atender este desafío, persisten algunos vacíos y limitaciones que consideramos deben ser abordados en una nueva Ley</a:t>
            </a:r>
            <a:r>
              <a:rPr lang="en-US" sz="3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en-US" sz="3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s-MX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87680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56182" y="-34128"/>
            <a:ext cx="10982226" cy="698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>
              <a:spcBef>
                <a:spcPts val="0"/>
              </a:spcBef>
            </a:pPr>
            <a:r>
              <a:rPr lang="es-MX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El </a:t>
            </a:r>
            <a:r>
              <a:rPr lang="es-MX" sz="3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concepto de escasez</a:t>
            </a:r>
            <a:r>
              <a:rPr lang="es-MX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debe integrar los principios para su prevención. </a:t>
            </a:r>
          </a:p>
          <a:p>
            <a:pPr marR="0" lvl="0">
              <a:spcBef>
                <a:spcPts val="0"/>
              </a:spcBef>
            </a:pPr>
            <a:endParaRPr lang="es-MX" sz="3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R="0" lvl="0">
              <a:spcBef>
                <a:spcPts val="0"/>
              </a:spcBef>
            </a:pPr>
            <a:r>
              <a:rPr lang="es-MX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 Ley actual declara de interés público la atención prioritaria en donde hay escasez del recurso, pero no incorpora elementos para </a:t>
            </a:r>
            <a:r>
              <a:rPr lang="es-MX" sz="3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prevenir</a:t>
            </a:r>
            <a:r>
              <a:rPr lang="es-MX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que el problema se agudice. </a:t>
            </a:r>
          </a:p>
          <a:p>
            <a:pPr marR="0" lvl="0">
              <a:spcBef>
                <a:spcPts val="0"/>
              </a:spcBef>
            </a:pPr>
            <a:endParaRPr lang="es-MX" sz="3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R="0" lvl="0">
              <a:spcBef>
                <a:spcPts val="0"/>
              </a:spcBef>
            </a:pPr>
            <a:r>
              <a:rPr lang="es-MX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Debe reconocerse que la escasez se relaciona con el</a:t>
            </a:r>
            <a:r>
              <a:rPr lang="es-MX" sz="3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agotamiento </a:t>
            </a:r>
            <a:r>
              <a:rPr lang="es-MX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 fuentes locales de agua dulce en cuanto a su </a:t>
            </a:r>
            <a:r>
              <a:rPr lang="es-MX" sz="3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cantidad y calidad,</a:t>
            </a:r>
            <a:r>
              <a:rPr lang="es-MX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y por tanto, la </a:t>
            </a:r>
            <a:r>
              <a:rPr lang="es-MX" sz="3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conservación de ecosistemas </a:t>
            </a:r>
            <a:r>
              <a:rPr lang="es-MX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dentro de las cuencas y acuíferos aportadores, debe ser una prioridad en la nueva Ley General de Aguas Nacionales.</a:t>
            </a:r>
            <a:endParaRPr lang="en-US" sz="3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1454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61534" y="1143065"/>
            <a:ext cx="10388338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>
              <a:spcBef>
                <a:spcPts val="0"/>
              </a:spcBef>
            </a:pPr>
            <a:r>
              <a:rPr lang="es-MX" sz="3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Cambio climático</a:t>
            </a:r>
            <a:endParaRPr lang="es-MX" sz="3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R="0" lvl="0">
              <a:spcBef>
                <a:spcPts val="0"/>
              </a:spcBef>
            </a:pPr>
            <a:endParaRPr lang="es-MX" sz="3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R="0" lvl="0">
              <a:spcBef>
                <a:spcPts val="0"/>
              </a:spcBef>
            </a:pPr>
            <a:r>
              <a:rPr lang="es-MX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 conservación de recursos y funciones de los ecosistemas y la adopción de medidas de adaptación y resiliencia de tales ecosistemas, debe ser un eje central de la nueva Ley, que no es considerado en la Ley actual.</a:t>
            </a:r>
          </a:p>
          <a:p>
            <a:pPr marR="0" lvl="0">
              <a:spcBef>
                <a:spcPts val="0"/>
              </a:spcBef>
            </a:pPr>
            <a:endParaRPr lang="es-MX" sz="3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R="0" lvl="0">
              <a:spcBef>
                <a:spcPts val="0"/>
              </a:spcBef>
            </a:pPr>
            <a:r>
              <a:rPr lang="es-MX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 esto dependerá la disponibilidad de agua en el futuro.</a:t>
            </a:r>
            <a:endParaRPr lang="en-US" sz="3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37731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18095" y="1213231"/>
            <a:ext cx="10426045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Debe reforzarse el papel de los </a:t>
            </a:r>
            <a:r>
              <a:rPr lang="es-MX" sz="3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servicios ambientales</a:t>
            </a:r>
            <a:r>
              <a:rPr lang="es-MX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que se generan en las </a:t>
            </a:r>
            <a:r>
              <a:rPr lang="es-MX" sz="3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cuencas hidrológicas, las planicies de inundación y los ecosistemas </a:t>
            </a:r>
            <a:r>
              <a:rPr lang="es-MX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que desempeñan un papel clave en la recarga de aguas subterráneas. </a:t>
            </a:r>
          </a:p>
          <a:p>
            <a:endParaRPr lang="es-MX" sz="3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s-MX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Los servicios ambientales se atienden tangencialmente en la ley actual, y se limitan a los ríos y otros cuerpos de agua. 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67669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89361" y="2867262"/>
            <a:ext cx="728276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Areas de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Protección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Forestal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42873704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359</TotalTime>
  <Words>1215</Words>
  <Application>Microsoft Office PowerPoint</Application>
  <PresentationFormat>Widescreen</PresentationFormat>
  <Paragraphs>88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Juan E.. Bezaury</dc:creator>
  <cp:lastModifiedBy>Juan E.. Bezaury</cp:lastModifiedBy>
  <cp:revision>21</cp:revision>
  <dcterms:created xsi:type="dcterms:W3CDTF">2016-09-21T07:26:29Z</dcterms:created>
  <dcterms:modified xsi:type="dcterms:W3CDTF">2016-09-21T13:25:37Z</dcterms:modified>
</cp:coreProperties>
</file>